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0" r:id="rId2"/>
    <p:sldId id="300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57" r:id="rId12"/>
    <p:sldId id="310" r:id="rId13"/>
    <p:sldId id="301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322" r:id="rId26"/>
    <p:sldId id="323" r:id="rId27"/>
    <p:sldId id="324" r:id="rId28"/>
    <p:sldId id="325" r:id="rId29"/>
    <p:sldId id="326" r:id="rId30"/>
    <p:sldId id="327" r:id="rId31"/>
    <p:sldId id="328" r:id="rId32"/>
    <p:sldId id="332" r:id="rId33"/>
    <p:sldId id="333" r:id="rId34"/>
    <p:sldId id="334" r:id="rId35"/>
    <p:sldId id="335" r:id="rId36"/>
    <p:sldId id="336" r:id="rId37"/>
    <p:sldId id="351" r:id="rId38"/>
    <p:sldId id="352" r:id="rId39"/>
    <p:sldId id="353" r:id="rId40"/>
    <p:sldId id="354" r:id="rId41"/>
    <p:sldId id="355" r:id="rId42"/>
    <p:sldId id="356" r:id="rId43"/>
    <p:sldId id="337" r:id="rId44"/>
    <p:sldId id="338" r:id="rId45"/>
    <p:sldId id="339" r:id="rId46"/>
    <p:sldId id="358" r:id="rId47"/>
    <p:sldId id="340" r:id="rId48"/>
    <p:sldId id="341" r:id="rId49"/>
    <p:sldId id="329" r:id="rId50"/>
    <p:sldId id="330" r:id="rId51"/>
    <p:sldId id="331" r:id="rId52"/>
    <p:sldId id="361" r:id="rId5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B0276B-8C6F-46C0-868B-CE4971F01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8762E94-FAA4-4177-A9EE-D931791E6E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68159D-879F-4D54-B4E8-C1783B89B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5A4944-559C-4440-8E8B-F10FC5608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6E0C1FF-6B32-49D2-A8AE-45C220FF2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34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B960B6-AED2-4C30-9116-E7241CC67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1EE5D02-DD4A-4242-8732-EC9DD347C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5FC617D-D33B-4A1F-BCE0-75E4A0A8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C30BE28-52ED-4813-9E0B-1BD7773CF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9066502-1E6E-4611-9498-4446C27D1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30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F3B7CCF-1514-4528-A269-F5C81EC98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043CC09-0526-4C84-9ACB-2EBB5EFFD4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6896085-A65E-4707-B55C-34C93E56E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F61B4F-5213-4695-9F1F-F8B286AE3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9E02A7-4995-412A-B494-E73CBE0B3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1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B85381-4E1C-42DF-83FC-E840E79ED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5CB813-13E9-403D-94C0-434871403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FF743B6-6E6A-40C2-81D8-522001F50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5395A5A-ECD6-4444-B402-CA88332C2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0B6E31-4E5B-4B1E-93A5-94F98CECB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80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646F42-A05F-4A50-A4EF-1D4841321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8954906-BC3C-4843-B32A-26C76D8F6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7FD7601-0525-40D8-A78D-9DB142192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35E24D6-F32F-4641-93D1-F4918AF62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B92F47-F6A2-4E5E-9213-FC91AA69F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266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22CE23-882F-40A1-86B1-399E61F98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091FAA-52E8-4650-A837-D6D9E6A2F6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14477BF-C401-43E5-8D92-A26582DC0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B9E183E-6E87-47F4-BA12-5DBA10FF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963062C-8D6B-438E-9C37-5D0EC36BF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95E124D-2A80-48F6-B513-4C03F8884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89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7DD724-6ABC-48EF-933C-80026EC66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D0AC712-E91F-450F-AA06-6D6DED1DA6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B8BB3F9-0A47-44EF-A527-882F2C47E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E3DE20F-72DF-4B4B-B2A5-810FC00396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8733364-9ACA-44CB-806F-A43359A3BF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486BB1D-8F49-4C5F-8C8E-AC719930F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94E02E0-A0F4-4D57-9062-026633E64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0D65A12-0777-4CC8-9A6C-A1D5CEA28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50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6BE629-B7F6-4297-BB51-8359624D6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EA2D5CE-2A05-4A7D-B08F-D48579937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5D9FFC0-EA0C-4380-A68E-F40CE2F2B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4FCC10D-720E-4518-8383-1B18A161D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05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D1847C9-E95A-4201-AE06-A7837BC2D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3877029-C268-4762-B06D-994E73E58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69172E3-5DC5-41AB-87BD-14030BE70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05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EE891D-E715-4789-9489-2E99F3550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9D4CD6B-9AE4-4C00-8EBE-2EB97366A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AFE26A8-B805-4DCA-A41C-A2CF60A458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2FAEA09-36B9-4DFF-8987-609D6B73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7231250-23A4-4AE2-A20B-CB5935299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0C83388-7D25-43D3-BA37-9B1DC0B89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4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31ABD1-2346-47B8-87E7-9B5052DF9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B4B3865-494D-486C-80D8-9BCA72E1EE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1948623-83B2-47BE-8370-7E1AB11613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7EF1889-967F-4C1C-AFAE-2822FE886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4855DA5-1C99-4448-801B-E5846D464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8B5FD56-CAEC-4767-BAC5-7E1CE308C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03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F7402D5-28D7-4FC6-B9CA-AD5C1980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8DAD850-4C34-49C8-A205-A9961F2291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11D190-41BE-4319-8931-41CEEA7B7C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7E2DE03-E6F4-4E32-B791-9BBA842C97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7CA6C3-B08F-449E-BD67-1A0C3BD6D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582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2.sv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3962611-DFD5-4092-AAFD-559E3DFCE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270F1FA-0425-408F-9861-80BF5AFB2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0E1D7E-11A1-4E02-919F-BFC58C2BD3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3403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PART OF SPEECH-IV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1894B94-8333-4A50-87FE-9CAC70F94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endParaRPr lang="en-US" sz="4000" i="1" u="sng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05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xmlns="" id="{FC5BD1C0-3548-4940-AD88-0E9FB538CE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33955"/>
            <a:ext cx="10905066" cy="3190088"/>
          </a:xfrm>
          <a:prstGeom prst="rect">
            <a:avLst/>
          </a:prstGeom>
          <a:ln>
            <a:noFill/>
          </a:ln>
        </p:spPr>
      </p:pic>
      <p:sp>
        <p:nvSpPr>
          <p:cNvPr id="23" name="Isosceles Triangle 22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518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0CE5726A-9CE8-4284-8BAC-2205A17A0E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974870"/>
            <a:ext cx="10905066" cy="4908259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9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7513F5FB-7C85-465E-89CD-99FA24665E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867134"/>
            <a:ext cx="10905066" cy="5123730"/>
          </a:xfrm>
          <a:prstGeom prst="rect">
            <a:avLst/>
          </a:prstGeom>
          <a:ln>
            <a:noFill/>
          </a:ln>
        </p:spPr>
      </p:pic>
      <p:sp>
        <p:nvSpPr>
          <p:cNvPr id="24" name="Isosceles Triangle 23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63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863575A-427E-43C0-A2B4-E23A0B3090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9658" y="643466"/>
            <a:ext cx="10412684" cy="5571067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489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77CBBC52-2BFA-4883-9CFF-19F85308D1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867134"/>
            <a:ext cx="10905066" cy="512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804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F43AE1EB-1579-4063-BE06-00665FE288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5661" y="643467"/>
            <a:ext cx="9940677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212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86FF76B9-219D-4469-AF87-0236D29032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DB88BD78-87E1-424D-B479-C37D8E41B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C05EB894-9410-4B20-95E4-7A25101AB89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166E38B6-B050-4340-8E8F-3A971DADC0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633C5E46-DAC5-4661-9C87-22B08E2A51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DB643445-2256-446D-B581-2DABD8B31C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2535" y="643467"/>
            <a:ext cx="9307778" cy="557106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6167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86FF76B9-219D-4469-AF87-0236D29032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DB88BD78-87E1-424D-B479-C37D8E41B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C05EB894-9410-4B20-95E4-7A25101AB89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166E38B6-B050-4340-8E8F-3A971DADC0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xmlns="" id="{633C5E46-DAC5-4661-9C87-22B08E2A51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11F87354-DE4B-4A5A-BE18-A9DDB818FB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1687" y="643467"/>
            <a:ext cx="8308626" cy="557106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04222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86FF76B9-219D-4469-AF87-0236D29032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DB88BD78-87E1-424D-B479-C37D8E41B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C05EB894-9410-4B20-95E4-7A25101AB89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166E38B6-B050-4340-8E8F-3A971DADC0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xmlns="" id="{633C5E46-DAC5-4661-9C87-22B08E2A51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EB6CDCB4-16C7-4F93-B8AD-1BF659B3BB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1687" y="643467"/>
            <a:ext cx="8308626" cy="557106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44961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86FF76B9-219D-4469-AF87-0236D29032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DB88BD78-87E1-424D-B479-C37D8E41B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C05EB894-9410-4B20-95E4-7A25101AB89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166E38B6-B050-4340-8E8F-3A971DADC0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xmlns="" id="{633C5E46-DAC5-4661-9C87-22B08E2A51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DA91A974-8599-46F4-8A16-FAB4B4FEB8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1687" y="643467"/>
            <a:ext cx="8308626" cy="557106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7647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E51BA4DF-2BD4-4EC2-B1DB-B27C8AC7186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63974D-9B39-4889-AEE0-A726E5F93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3733" y="548464"/>
            <a:ext cx="6798541" cy="1675623"/>
          </a:xfrm>
        </p:spPr>
        <p:txBody>
          <a:bodyPr anchor="b">
            <a:normAutofit/>
          </a:bodyPr>
          <a:lstStyle/>
          <a:p>
            <a:endParaRPr lang="en-US" sz="40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C311350-62F1-4601-910B-1271DE44C0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504" r="170" b="2"/>
          <a:stretch/>
        </p:blipFill>
        <p:spPr>
          <a:xfrm>
            <a:off x="1" y="10"/>
            <a:ext cx="4196496" cy="6857990"/>
          </a:xfrm>
          <a:prstGeom prst="rect">
            <a:avLst/>
          </a:prstGeom>
          <a:effectLst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4E42DA-F6B8-442A-9DEB-5A63F40D9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3734" y="2409830"/>
            <a:ext cx="6798539" cy="37052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u="sng" dirty="0"/>
              <a:t>CONJUNCTION</a:t>
            </a:r>
          </a:p>
        </p:txBody>
      </p:sp>
    </p:spTree>
    <p:extLst>
      <p:ext uri="{BB962C8B-B14F-4D97-AF65-F5344CB8AC3E}">
        <p14:creationId xmlns:p14="http://schemas.microsoft.com/office/powerpoint/2010/main" val="4824072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86FF76B9-219D-4469-AF87-0236D29032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DB88BD78-87E1-424D-B479-C37D8E41B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C05EB894-9410-4B20-95E4-7A25101AB89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166E38B6-B050-4340-8E8F-3A971DADC0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xmlns="" id="{633C5E46-DAC5-4661-9C87-22B08E2A51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835AFF03-AA63-4254-B494-F7262C3A04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433795"/>
            <a:ext cx="10905066" cy="399040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7046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04C21BAE-6866-4C7A-A7EC-C1B2E572D5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505BF46-2248-4D6B-9750-8EBC119F3A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000"/>
          <a:stretch/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xmlns="" id="{7E7D0C94-08B4-48AE-8813-CC4D60294F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23899" y="609600"/>
            <a:ext cx="5372101" cy="5513767"/>
          </a:xfrm>
          <a:custGeom>
            <a:avLst/>
            <a:gdLst>
              <a:gd name="connsiteX0" fmla="*/ 0 w 5372101"/>
              <a:gd name="connsiteY0" fmla="*/ 0 h 5513767"/>
              <a:gd name="connsiteX1" fmla="*/ 5372101 w 5372101"/>
              <a:gd name="connsiteY1" fmla="*/ 0 h 5513767"/>
              <a:gd name="connsiteX2" fmla="*/ 5372101 w 5372101"/>
              <a:gd name="connsiteY2" fmla="*/ 5513767 h 5513767"/>
              <a:gd name="connsiteX3" fmla="*/ 5363126 w 5372101"/>
              <a:gd name="connsiteY3" fmla="*/ 5512835 h 5513767"/>
              <a:gd name="connsiteX4" fmla="*/ 5316714 w 5372101"/>
              <a:gd name="connsiteY4" fmla="*/ 5491247 h 5513767"/>
              <a:gd name="connsiteX5" fmla="*/ 5198331 w 5372101"/>
              <a:gd name="connsiteY5" fmla="*/ 5470092 h 5513767"/>
              <a:gd name="connsiteX6" fmla="*/ 5150428 w 5372101"/>
              <a:gd name="connsiteY6" fmla="*/ 5472506 h 5513767"/>
              <a:gd name="connsiteX7" fmla="*/ 5085506 w 5372101"/>
              <a:gd name="connsiteY7" fmla="*/ 5468851 h 5513767"/>
              <a:gd name="connsiteX8" fmla="*/ 4968663 w 5372101"/>
              <a:gd name="connsiteY8" fmla="*/ 5470487 h 5513767"/>
              <a:gd name="connsiteX9" fmla="*/ 4815623 w 5372101"/>
              <a:gd name="connsiteY9" fmla="*/ 5458622 h 5513767"/>
              <a:gd name="connsiteX10" fmla="*/ 4716679 w 5372101"/>
              <a:gd name="connsiteY10" fmla="*/ 5405365 h 5513767"/>
              <a:gd name="connsiteX11" fmla="*/ 4704891 w 5372101"/>
              <a:gd name="connsiteY11" fmla="*/ 5411529 h 5513767"/>
              <a:gd name="connsiteX12" fmla="*/ 4630496 w 5372101"/>
              <a:gd name="connsiteY12" fmla="*/ 5396532 h 5513767"/>
              <a:gd name="connsiteX13" fmla="*/ 4506964 w 5372101"/>
              <a:gd name="connsiteY13" fmla="*/ 5396685 h 5513767"/>
              <a:gd name="connsiteX14" fmla="*/ 4427135 w 5372101"/>
              <a:gd name="connsiteY14" fmla="*/ 5358585 h 5513767"/>
              <a:gd name="connsiteX15" fmla="*/ 4028338 w 5372101"/>
              <a:gd name="connsiteY15" fmla="*/ 5313494 h 5513767"/>
              <a:gd name="connsiteX16" fmla="*/ 4015367 w 5372101"/>
              <a:gd name="connsiteY16" fmla="*/ 5320766 h 5513767"/>
              <a:gd name="connsiteX17" fmla="*/ 4002837 w 5372101"/>
              <a:gd name="connsiteY17" fmla="*/ 5322294 h 5513767"/>
              <a:gd name="connsiteX18" fmla="*/ 3997650 w 5372101"/>
              <a:gd name="connsiteY18" fmla="*/ 5329513 h 5513767"/>
              <a:gd name="connsiteX19" fmla="*/ 3991991 w 5372101"/>
              <a:gd name="connsiteY19" fmla="*/ 5331908 h 5513767"/>
              <a:gd name="connsiteX20" fmla="*/ 3925210 w 5372101"/>
              <a:gd name="connsiteY20" fmla="*/ 5319395 h 5513767"/>
              <a:gd name="connsiteX21" fmla="*/ 3837014 w 5372101"/>
              <a:gd name="connsiteY21" fmla="*/ 5289023 h 5513767"/>
              <a:gd name="connsiteX22" fmla="*/ 3798765 w 5372101"/>
              <a:gd name="connsiteY22" fmla="*/ 5299431 h 5513767"/>
              <a:gd name="connsiteX23" fmla="*/ 3792144 w 5372101"/>
              <a:gd name="connsiteY23" fmla="*/ 5301616 h 5513767"/>
              <a:gd name="connsiteX24" fmla="*/ 3766249 w 5372101"/>
              <a:gd name="connsiteY24" fmla="*/ 5301869 h 5513767"/>
              <a:gd name="connsiteX25" fmla="*/ 3718651 w 5372101"/>
              <a:gd name="connsiteY25" fmla="*/ 5320541 h 5513767"/>
              <a:gd name="connsiteX26" fmla="*/ 3671207 w 5372101"/>
              <a:gd name="connsiteY26" fmla="*/ 5318046 h 5513767"/>
              <a:gd name="connsiteX27" fmla="*/ 3446863 w 5372101"/>
              <a:gd name="connsiteY27" fmla="*/ 5294348 h 5513767"/>
              <a:gd name="connsiteX28" fmla="*/ 3312000 w 5372101"/>
              <a:gd name="connsiteY28" fmla="*/ 5286923 h 5513767"/>
              <a:gd name="connsiteX29" fmla="*/ 3259756 w 5372101"/>
              <a:gd name="connsiteY29" fmla="*/ 5294712 h 5513767"/>
              <a:gd name="connsiteX30" fmla="*/ 3187481 w 5372101"/>
              <a:gd name="connsiteY30" fmla="*/ 5298457 h 5513767"/>
              <a:gd name="connsiteX31" fmla="*/ 3124115 w 5372101"/>
              <a:gd name="connsiteY31" fmla="*/ 5294626 h 5513767"/>
              <a:gd name="connsiteX32" fmla="*/ 3099907 w 5372101"/>
              <a:gd name="connsiteY32" fmla="*/ 5302443 h 5513767"/>
              <a:gd name="connsiteX33" fmla="*/ 3017494 w 5372101"/>
              <a:gd name="connsiteY33" fmla="*/ 5301439 h 5513767"/>
              <a:gd name="connsiteX34" fmla="*/ 3010848 w 5372101"/>
              <a:gd name="connsiteY34" fmla="*/ 5307225 h 5513767"/>
              <a:gd name="connsiteX35" fmla="*/ 2994286 w 5372101"/>
              <a:gd name="connsiteY35" fmla="*/ 5309060 h 5513767"/>
              <a:gd name="connsiteX36" fmla="*/ 2988160 w 5372101"/>
              <a:gd name="connsiteY36" fmla="*/ 5310041 h 5513767"/>
              <a:gd name="connsiteX37" fmla="*/ 2984260 w 5372101"/>
              <a:gd name="connsiteY37" fmla="*/ 5307528 h 5513767"/>
              <a:gd name="connsiteX38" fmla="*/ 2979127 w 5372101"/>
              <a:gd name="connsiteY38" fmla="*/ 5308389 h 5513767"/>
              <a:gd name="connsiteX39" fmla="*/ 2978660 w 5372101"/>
              <a:gd name="connsiteY39" fmla="*/ 5311563 h 5513767"/>
              <a:gd name="connsiteX40" fmla="*/ 2946326 w 5372101"/>
              <a:gd name="connsiteY40" fmla="*/ 5316745 h 5513767"/>
              <a:gd name="connsiteX41" fmla="*/ 2713134 w 5372101"/>
              <a:gd name="connsiteY41" fmla="*/ 5331381 h 5513767"/>
              <a:gd name="connsiteX42" fmla="*/ 2352072 w 5372101"/>
              <a:gd name="connsiteY42" fmla="*/ 5342761 h 5513767"/>
              <a:gd name="connsiteX43" fmla="*/ 2260922 w 5372101"/>
              <a:gd name="connsiteY43" fmla="*/ 5328122 h 5513767"/>
              <a:gd name="connsiteX44" fmla="*/ 2178497 w 5372101"/>
              <a:gd name="connsiteY44" fmla="*/ 5351065 h 5513767"/>
              <a:gd name="connsiteX45" fmla="*/ 2034408 w 5372101"/>
              <a:gd name="connsiteY45" fmla="*/ 5307958 h 5513767"/>
              <a:gd name="connsiteX46" fmla="*/ 1831505 w 5372101"/>
              <a:gd name="connsiteY46" fmla="*/ 5312691 h 5513767"/>
              <a:gd name="connsiteX47" fmla="*/ 1710387 w 5372101"/>
              <a:gd name="connsiteY47" fmla="*/ 5308705 h 5513767"/>
              <a:gd name="connsiteX48" fmla="*/ 1664816 w 5372101"/>
              <a:gd name="connsiteY48" fmla="*/ 5296479 h 5513767"/>
              <a:gd name="connsiteX49" fmla="*/ 1600883 w 5372101"/>
              <a:gd name="connsiteY49" fmla="*/ 5286607 h 5513767"/>
              <a:gd name="connsiteX50" fmla="*/ 1488397 w 5372101"/>
              <a:gd name="connsiteY50" fmla="*/ 5260898 h 5513767"/>
              <a:gd name="connsiteX51" fmla="*/ 1336670 w 5372101"/>
              <a:gd name="connsiteY51" fmla="*/ 5240770 h 5513767"/>
              <a:gd name="connsiteX52" fmla="*/ 1224297 w 5372101"/>
              <a:gd name="connsiteY52" fmla="*/ 5271845 h 5513767"/>
              <a:gd name="connsiteX53" fmla="*/ 1214830 w 5372101"/>
              <a:gd name="connsiteY53" fmla="*/ 5263450 h 5513767"/>
              <a:gd name="connsiteX54" fmla="*/ 1138181 w 5372101"/>
              <a:gd name="connsiteY54" fmla="*/ 5262590 h 5513767"/>
              <a:gd name="connsiteX55" fmla="*/ 943575 w 5372101"/>
              <a:gd name="connsiteY55" fmla="*/ 5290808 h 5513767"/>
              <a:gd name="connsiteX56" fmla="*/ 529813 w 5372101"/>
              <a:gd name="connsiteY56" fmla="*/ 5218555 h 5513767"/>
              <a:gd name="connsiteX57" fmla="*/ 519546 w 5372101"/>
              <a:gd name="connsiteY57" fmla="*/ 5208845 h 5513767"/>
              <a:gd name="connsiteX58" fmla="*/ 507906 w 5372101"/>
              <a:gd name="connsiteY58" fmla="*/ 5204779 h 5513767"/>
              <a:gd name="connsiteX59" fmla="*/ 505153 w 5372101"/>
              <a:gd name="connsiteY59" fmla="*/ 5196726 h 5513767"/>
              <a:gd name="connsiteX60" fmla="*/ 500429 w 5372101"/>
              <a:gd name="connsiteY60" fmla="*/ 5193241 h 5513767"/>
              <a:gd name="connsiteX61" fmla="*/ 431923 w 5372101"/>
              <a:gd name="connsiteY61" fmla="*/ 5191553 h 5513767"/>
              <a:gd name="connsiteX62" fmla="*/ 337115 w 5372101"/>
              <a:gd name="connsiteY62" fmla="*/ 5202714 h 5513767"/>
              <a:gd name="connsiteX63" fmla="*/ 303383 w 5372101"/>
              <a:gd name="connsiteY63" fmla="*/ 5184750 h 5513767"/>
              <a:gd name="connsiteX64" fmla="*/ 297664 w 5372101"/>
              <a:gd name="connsiteY64" fmla="*/ 5181269 h 5513767"/>
              <a:gd name="connsiteX65" fmla="*/ 272701 w 5372101"/>
              <a:gd name="connsiteY65" fmla="*/ 5175678 h 5513767"/>
              <a:gd name="connsiteX66" fmla="*/ 268242 w 5372101"/>
              <a:gd name="connsiteY66" fmla="*/ 5163678 h 5513767"/>
              <a:gd name="connsiteX67" fmla="*/ 232517 w 5372101"/>
              <a:gd name="connsiteY67" fmla="*/ 5147792 h 5513767"/>
              <a:gd name="connsiteX68" fmla="*/ 185851 w 5372101"/>
              <a:gd name="connsiteY68" fmla="*/ 5140408 h 5513767"/>
              <a:gd name="connsiteX69" fmla="*/ 20337 w 5372101"/>
              <a:gd name="connsiteY69" fmla="*/ 5113040 h 5513767"/>
              <a:gd name="connsiteX70" fmla="*/ 0 w 5372101"/>
              <a:gd name="connsiteY70" fmla="*/ 5112243 h 5513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5372101" h="5513767">
                <a:moveTo>
                  <a:pt x="0" y="0"/>
                </a:moveTo>
                <a:lnTo>
                  <a:pt x="5372101" y="0"/>
                </a:lnTo>
                <a:lnTo>
                  <a:pt x="5372101" y="5513767"/>
                </a:lnTo>
                <a:lnTo>
                  <a:pt x="5363126" y="5512835"/>
                </a:lnTo>
                <a:cubicBezTo>
                  <a:pt x="5345779" y="5509071"/>
                  <a:pt x="5329767" y="5502649"/>
                  <a:pt x="5316714" y="5491247"/>
                </a:cubicBezTo>
                <a:cubicBezTo>
                  <a:pt x="5295689" y="5478131"/>
                  <a:pt x="5219502" y="5459909"/>
                  <a:pt x="5198331" y="5470092"/>
                </a:cubicBezTo>
                <a:cubicBezTo>
                  <a:pt x="5181052" y="5469102"/>
                  <a:pt x="5165047" y="5459569"/>
                  <a:pt x="5150428" y="5472506"/>
                </a:cubicBezTo>
                <a:cubicBezTo>
                  <a:pt x="5129562" y="5487248"/>
                  <a:pt x="5088050" y="5445894"/>
                  <a:pt x="5085506" y="5468851"/>
                </a:cubicBezTo>
                <a:cubicBezTo>
                  <a:pt x="5055692" y="5440170"/>
                  <a:pt x="5006122" y="5469577"/>
                  <a:pt x="4968663" y="5470487"/>
                </a:cubicBezTo>
                <a:cubicBezTo>
                  <a:pt x="4947085" y="5444049"/>
                  <a:pt x="4889767" y="5472037"/>
                  <a:pt x="4815623" y="5458622"/>
                </a:cubicBezTo>
                <a:cubicBezTo>
                  <a:pt x="4792418" y="5428488"/>
                  <a:pt x="4765548" y="5449887"/>
                  <a:pt x="4716679" y="5405365"/>
                </a:cubicBezTo>
                <a:cubicBezTo>
                  <a:pt x="4713235" y="5407807"/>
                  <a:pt x="4709266" y="5409883"/>
                  <a:pt x="4704891" y="5411529"/>
                </a:cubicBezTo>
                <a:cubicBezTo>
                  <a:pt x="4679473" y="5421092"/>
                  <a:pt x="4646164" y="5414379"/>
                  <a:pt x="4630496" y="5396532"/>
                </a:cubicBezTo>
                <a:cubicBezTo>
                  <a:pt x="4590205" y="5365061"/>
                  <a:pt x="4548419" y="5412094"/>
                  <a:pt x="4506964" y="5396685"/>
                </a:cubicBezTo>
                <a:lnTo>
                  <a:pt x="4427135" y="5358585"/>
                </a:lnTo>
                <a:cubicBezTo>
                  <a:pt x="4319267" y="5308575"/>
                  <a:pt x="4152341" y="5340956"/>
                  <a:pt x="4028338" y="5313494"/>
                </a:cubicBezTo>
                <a:lnTo>
                  <a:pt x="4015367" y="5320766"/>
                </a:lnTo>
                <a:lnTo>
                  <a:pt x="4002837" y="5322294"/>
                </a:lnTo>
                <a:lnTo>
                  <a:pt x="3997650" y="5329513"/>
                </a:lnTo>
                <a:lnTo>
                  <a:pt x="3991991" y="5331908"/>
                </a:lnTo>
                <a:cubicBezTo>
                  <a:pt x="3969659" y="5338581"/>
                  <a:pt x="3978880" y="5316131"/>
                  <a:pt x="3925210" y="5319395"/>
                </a:cubicBezTo>
                <a:cubicBezTo>
                  <a:pt x="3947765" y="5277139"/>
                  <a:pt x="3837331" y="5338342"/>
                  <a:pt x="3837014" y="5289023"/>
                </a:cubicBezTo>
                <a:cubicBezTo>
                  <a:pt x="3824001" y="5291376"/>
                  <a:pt x="3811407" y="5295212"/>
                  <a:pt x="3798765" y="5299431"/>
                </a:cubicBezTo>
                <a:lnTo>
                  <a:pt x="3792144" y="5301616"/>
                </a:lnTo>
                <a:lnTo>
                  <a:pt x="3766249" y="5301869"/>
                </a:lnTo>
                <a:lnTo>
                  <a:pt x="3718651" y="5320541"/>
                </a:lnTo>
                <a:cubicBezTo>
                  <a:pt x="3703968" y="5321892"/>
                  <a:pt x="3688308" y="5321427"/>
                  <a:pt x="3671207" y="5318046"/>
                </a:cubicBezTo>
                <a:cubicBezTo>
                  <a:pt x="3616458" y="5288532"/>
                  <a:pt x="3514048" y="5333307"/>
                  <a:pt x="3446863" y="5294348"/>
                </a:cubicBezTo>
                <a:cubicBezTo>
                  <a:pt x="3420930" y="5283822"/>
                  <a:pt x="3333157" y="5274511"/>
                  <a:pt x="3312000" y="5286923"/>
                </a:cubicBezTo>
                <a:cubicBezTo>
                  <a:pt x="3292759" y="5287903"/>
                  <a:pt x="3273112" y="5280334"/>
                  <a:pt x="3259756" y="5294712"/>
                </a:cubicBezTo>
                <a:cubicBezTo>
                  <a:pt x="3239905" y="5311572"/>
                  <a:pt x="3185410" y="5275588"/>
                  <a:pt x="3187481" y="5298457"/>
                </a:cubicBezTo>
                <a:cubicBezTo>
                  <a:pt x="3168018" y="5286036"/>
                  <a:pt x="3146200" y="5288458"/>
                  <a:pt x="3124115" y="5294626"/>
                </a:cubicBezTo>
                <a:lnTo>
                  <a:pt x="3099907" y="5302443"/>
                </a:lnTo>
                <a:lnTo>
                  <a:pt x="3017494" y="5301439"/>
                </a:lnTo>
                <a:lnTo>
                  <a:pt x="3010848" y="5307225"/>
                </a:lnTo>
                <a:lnTo>
                  <a:pt x="2994286" y="5309060"/>
                </a:lnTo>
                <a:lnTo>
                  <a:pt x="2988160" y="5310041"/>
                </a:lnTo>
                <a:lnTo>
                  <a:pt x="2984260" y="5307528"/>
                </a:lnTo>
                <a:cubicBezTo>
                  <a:pt x="2981957" y="5306419"/>
                  <a:pt x="2980273" y="5306402"/>
                  <a:pt x="2979127" y="5308389"/>
                </a:cubicBezTo>
                <a:cubicBezTo>
                  <a:pt x="2978971" y="5309447"/>
                  <a:pt x="2978816" y="5310505"/>
                  <a:pt x="2978660" y="5311563"/>
                </a:cubicBezTo>
                <a:lnTo>
                  <a:pt x="2946326" y="5316745"/>
                </a:lnTo>
                <a:lnTo>
                  <a:pt x="2713134" y="5331381"/>
                </a:lnTo>
                <a:cubicBezTo>
                  <a:pt x="2610698" y="5372328"/>
                  <a:pt x="2466037" y="5325762"/>
                  <a:pt x="2352072" y="5342761"/>
                </a:cubicBezTo>
                <a:cubicBezTo>
                  <a:pt x="2293501" y="5293708"/>
                  <a:pt x="2324138" y="5338538"/>
                  <a:pt x="2260922" y="5328122"/>
                </a:cubicBezTo>
                <a:cubicBezTo>
                  <a:pt x="2275681" y="5372347"/>
                  <a:pt x="2185007" y="5301703"/>
                  <a:pt x="2178497" y="5351065"/>
                </a:cubicBezTo>
                <a:cubicBezTo>
                  <a:pt x="2133294" y="5337229"/>
                  <a:pt x="2097074" y="5300208"/>
                  <a:pt x="2034408" y="5307958"/>
                </a:cubicBezTo>
                <a:cubicBezTo>
                  <a:pt x="1981894" y="5332879"/>
                  <a:pt x="1896288" y="5279365"/>
                  <a:pt x="1831505" y="5312691"/>
                </a:cubicBezTo>
                <a:cubicBezTo>
                  <a:pt x="1807063" y="5321035"/>
                  <a:pt x="1727674" y="5322925"/>
                  <a:pt x="1710387" y="5308705"/>
                </a:cubicBezTo>
                <a:cubicBezTo>
                  <a:pt x="1693367" y="5306094"/>
                  <a:pt x="1674901" y="5312009"/>
                  <a:pt x="1664816" y="5296479"/>
                </a:cubicBezTo>
                <a:cubicBezTo>
                  <a:pt x="1649255" y="5277912"/>
                  <a:pt x="1596152" y="5309335"/>
                  <a:pt x="1600883" y="5286607"/>
                </a:cubicBezTo>
                <a:cubicBezTo>
                  <a:pt x="1563066" y="5308189"/>
                  <a:pt x="1524339" y="5269513"/>
                  <a:pt x="1488397" y="5260898"/>
                </a:cubicBezTo>
                <a:cubicBezTo>
                  <a:pt x="1459246" y="5282011"/>
                  <a:pt x="1412580" y="5243108"/>
                  <a:pt x="1336670" y="5240770"/>
                </a:cubicBezTo>
                <a:cubicBezTo>
                  <a:pt x="1304792" y="5265122"/>
                  <a:pt x="1285508" y="5238878"/>
                  <a:pt x="1224297" y="5271845"/>
                </a:cubicBezTo>
                <a:cubicBezTo>
                  <a:pt x="1221731" y="5268771"/>
                  <a:pt x="1218543" y="5265944"/>
                  <a:pt x="1214830" y="5263450"/>
                </a:cubicBezTo>
                <a:cubicBezTo>
                  <a:pt x="1193241" y="5248952"/>
                  <a:pt x="1158925" y="5248567"/>
                  <a:pt x="1138181" y="5262590"/>
                </a:cubicBezTo>
                <a:lnTo>
                  <a:pt x="943575" y="5290808"/>
                </a:lnTo>
                <a:cubicBezTo>
                  <a:pt x="823587" y="5316899"/>
                  <a:pt x="658340" y="5217603"/>
                  <a:pt x="529813" y="5218555"/>
                </a:cubicBezTo>
                <a:lnTo>
                  <a:pt x="519546" y="5208845"/>
                </a:lnTo>
                <a:lnTo>
                  <a:pt x="507906" y="5204779"/>
                </a:lnTo>
                <a:lnTo>
                  <a:pt x="505153" y="5196726"/>
                </a:lnTo>
                <a:lnTo>
                  <a:pt x="500429" y="5193241"/>
                </a:lnTo>
                <a:cubicBezTo>
                  <a:pt x="480923" y="5182176"/>
                  <a:pt x="482807" y="5205793"/>
                  <a:pt x="431923" y="5191553"/>
                </a:cubicBezTo>
                <a:cubicBezTo>
                  <a:pt x="440499" y="5237077"/>
                  <a:pt x="352872" y="5155083"/>
                  <a:pt x="337115" y="5202714"/>
                </a:cubicBezTo>
                <a:cubicBezTo>
                  <a:pt x="325265" y="5197752"/>
                  <a:pt x="314288" y="5191441"/>
                  <a:pt x="303383" y="5184750"/>
                </a:cubicBezTo>
                <a:lnTo>
                  <a:pt x="297664" y="5181269"/>
                </a:lnTo>
                <a:lnTo>
                  <a:pt x="272701" y="5175678"/>
                </a:lnTo>
                <a:lnTo>
                  <a:pt x="268242" y="5163678"/>
                </a:lnTo>
                <a:lnTo>
                  <a:pt x="232517" y="5147792"/>
                </a:lnTo>
                <a:cubicBezTo>
                  <a:pt x="218741" y="5143453"/>
                  <a:pt x="203450" y="5140668"/>
                  <a:pt x="185851" y="5140408"/>
                </a:cubicBezTo>
                <a:cubicBezTo>
                  <a:pt x="139207" y="5153337"/>
                  <a:pt x="79723" y="5120316"/>
                  <a:pt x="20337" y="5113040"/>
                </a:cubicBezTo>
                <a:lnTo>
                  <a:pt x="0" y="5112243"/>
                </a:lnTo>
                <a:close/>
              </a:path>
            </a:pathLst>
          </a:custGeom>
          <a:ln>
            <a:noFill/>
          </a:ln>
          <a:effectLst>
            <a:outerShdw blurRad="254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ECD71E-5834-4A2A-82C2-FD777DCB4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809" y="1071350"/>
            <a:ext cx="4775162" cy="1339382"/>
          </a:xfrm>
        </p:spPr>
        <p:txBody>
          <a:bodyPr>
            <a:normAutofit/>
          </a:bodyPr>
          <a:lstStyle/>
          <a:p>
            <a:pPr algn="ctr"/>
            <a:endParaRPr lang="en-US" sz="3600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F0C518C2-0AA4-470C-87B9-9CBF428FBA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564666" y="399531"/>
            <a:ext cx="1707751" cy="42898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6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B11D64-042E-48B3-86E5-F8AD1C95A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9319" y="2547257"/>
            <a:ext cx="4458446" cy="3109740"/>
          </a:xfrm>
        </p:spPr>
        <p:txBody>
          <a:bodyPr anchor="ctr">
            <a:normAutofit/>
          </a:bodyPr>
          <a:lstStyle/>
          <a:p>
            <a:r>
              <a:rPr lang="en-US" sz="40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INTERJECTION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435983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4AE107-57D1-402A-AD9F-1048BC64E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Exercise-1.40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Find the appropriate option for the given expressions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US" sz="2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2C0AD5FE-6406-45C2-BA50-B0127073B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What is an expression for sadness?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Eek!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Huh!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Ouch!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Alas!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Interjection is: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An expression of weak emotion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A simple sentence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An expression of strong emotion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An interrogative sentence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939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E2F64C9-0D25-47B0-BB43-7F6F56F740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9592" y="643467"/>
            <a:ext cx="1065281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938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DF089D73-92A7-4A91-955B-9FF6975CEE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8092" y="643467"/>
            <a:ext cx="8635815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2538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40E606F3-C9DC-4BB0-9411-B23A79EAF9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8279" y="643467"/>
            <a:ext cx="9195442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392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7F03F935-BF2F-4835-95B2-C7860752DC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41210"/>
            <a:ext cx="10905066" cy="5375579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639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7A98CECD-23AE-4E5C-A330-3AE0392462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6465" y="643467"/>
            <a:ext cx="10299070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169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E5593106-ACC1-41AB-9A8F-89F28FD6E2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8279" y="643467"/>
            <a:ext cx="9195442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878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BC6ECC0C-C809-4156-BD5D-AD93B4B6B7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1759" y="643467"/>
            <a:ext cx="9008481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154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4BB07C-0FD6-49B9-9CE1-2651C48B4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17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7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7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7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7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Exercise-1.34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0DB94A-4491-44FC-9E82-2A27EBA54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Find the conjunction or pair of conjunctions in each sentence:</a:t>
            </a:r>
            <a:endParaRPr lang="en-US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1. Lyle chose both steak and salad for his dinner. </a:t>
            </a: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 I chose neither steak nor salad for my dinner. </a:t>
            </a: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3. Either you or he can drive Dad to the train station tomorrow morning. </a:t>
            </a: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4. The panda wanted to eat, for he was hungry. </a:t>
            </a: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5. Peanut butter and jelly is Rex’s favorite sandwich. </a:t>
            </a: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6. Not only the girls but also the boys will be invited to the assembly. </a:t>
            </a: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7. Sara did not know whether to swing at the ball or take the pitch. </a:t>
            </a: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8. Mark would like to go, but he cannot. </a:t>
            </a: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9. Rich likes the food at this restaurant, yet he seldom eats here. </a:t>
            </a: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10. Run with him or her.</a:t>
            </a:r>
          </a:p>
          <a:p>
            <a:endParaRPr lang="en-US" sz="19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xmlns="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xmlns="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2483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BD547109-BA2B-458E-B957-CFFBDFD7BE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9309" y="643467"/>
            <a:ext cx="8353382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4528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E24B813F-30CC-4B47-9CEA-7FBFB1303D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9309" y="643467"/>
            <a:ext cx="8353382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0926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30BF4D2A-5E19-4492-80CC-BFB00B2D68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9309" y="643467"/>
            <a:ext cx="8353382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873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40FB2817-09FE-4A9C-AF12-AD53027E8F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5179" y="643467"/>
            <a:ext cx="7241641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3127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A7AED03-9CFE-49B8-BD87-331E2697FE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4023" y="643467"/>
            <a:ext cx="8483954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1418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A0977B09-2DB5-4689-B59B-231AD8DAAE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18665" y="643467"/>
            <a:ext cx="7847250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7570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857218C9-F16C-45F9-9B66-DD133BB3F8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0670" y="643467"/>
            <a:ext cx="7495245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802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9EBA4D-079C-4A5B-9B18-80C4E90E2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72F2B37-5C9C-4639-A2A6-949DFA822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en-US" dirty="0"/>
              <a:t>31.Which sentence correctly uses an interjection?</a:t>
            </a:r>
          </a:p>
          <a:p>
            <a:r>
              <a:rPr lang="en-US" dirty="0"/>
              <a:t>A.	The team won the awesome game!</a:t>
            </a:r>
          </a:p>
          <a:p>
            <a:r>
              <a:rPr lang="en-US" dirty="0"/>
              <a:t>B.	The awesome team won the game!</a:t>
            </a:r>
          </a:p>
          <a:p>
            <a:r>
              <a:rPr lang="en-US" dirty="0"/>
              <a:t>C.	Awesome! The team won the game!</a:t>
            </a:r>
          </a:p>
          <a:p>
            <a:r>
              <a:rPr lang="en-US" dirty="0"/>
              <a:t>D.	Awesome! the team won the game!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xmlns="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xmlns="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7064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472BD4-6DA5-4BCD-9F51-3C4E9519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B4680B-1A51-4D1D-A325-D903B715E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en-US" sz="3200" dirty="0"/>
              <a:t>32.What does an interjection do?  What is its purpose?</a:t>
            </a:r>
          </a:p>
          <a:p>
            <a:r>
              <a:rPr lang="en-US" sz="3200" dirty="0"/>
              <a:t>A.	Ends a sentence with emotion.</a:t>
            </a:r>
          </a:p>
          <a:p>
            <a:r>
              <a:rPr lang="en-US" sz="3200" dirty="0"/>
              <a:t>B.	Begins a sentence with emotion.</a:t>
            </a:r>
          </a:p>
          <a:p>
            <a:r>
              <a:rPr lang="en-US" sz="3200" dirty="0"/>
              <a:t>C.	Inserts emotion in the middle of a sentence.</a:t>
            </a:r>
          </a:p>
          <a:p>
            <a:r>
              <a:rPr lang="en-US" sz="3200" dirty="0"/>
              <a:t>D.	Begins a sentence with a name.</a:t>
            </a:r>
          </a:p>
          <a:p>
            <a:endParaRPr lang="en-US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xmlns="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xmlns="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7324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EB6A34-4D26-4B0F-940C-C1E194F24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A2668D7-A247-4B3B-ADF4-EDB7FD75D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en-US" sz="2000" dirty="0"/>
              <a:t>33.You can use interjections in this cases:</a:t>
            </a:r>
          </a:p>
          <a:p>
            <a:r>
              <a:rPr lang="en-US" sz="2000" dirty="0"/>
              <a:t>A.	Facts</a:t>
            </a:r>
          </a:p>
          <a:p>
            <a:r>
              <a:rPr lang="en-US" sz="2000" dirty="0"/>
              <a:t>B.	Beginning of the sentences; Middle or End of the sentences; Stand-alone </a:t>
            </a:r>
            <a:r>
              <a:rPr lang="en-US" sz="2000" dirty="0" err="1"/>
              <a:t>stences</a:t>
            </a:r>
            <a:r>
              <a:rPr lang="en-US" sz="2000" dirty="0"/>
              <a:t>.</a:t>
            </a:r>
          </a:p>
          <a:p>
            <a:r>
              <a:rPr lang="en-US" sz="2000" dirty="0"/>
              <a:t>C.	as transitions</a:t>
            </a:r>
          </a:p>
          <a:p>
            <a:endParaRPr lang="en-US" sz="2000" dirty="0"/>
          </a:p>
          <a:p>
            <a:r>
              <a:rPr lang="en-US" sz="2000" dirty="0"/>
              <a:t>34.Which of the following is punctuated correctly?</a:t>
            </a:r>
          </a:p>
          <a:p>
            <a:r>
              <a:rPr lang="en-US" sz="2000" dirty="0"/>
              <a:t>A.	Hey you're drinking out of my water bottle.</a:t>
            </a:r>
          </a:p>
          <a:p>
            <a:r>
              <a:rPr lang="en-US" sz="2000" dirty="0"/>
              <a:t>B.	Hey, you're drinking out of my water bottle.</a:t>
            </a:r>
          </a:p>
          <a:p>
            <a:r>
              <a:rPr lang="en-US" sz="2000" dirty="0"/>
              <a:t>C.	Hey you're! drinking out of my water bottle!</a:t>
            </a:r>
          </a:p>
          <a:p>
            <a:r>
              <a:rPr lang="en-US" sz="2000" dirty="0"/>
              <a:t>D.	Hey!  You're drinking out of my water bottle!</a:t>
            </a:r>
          </a:p>
          <a:p>
            <a:endParaRPr lang="en-US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xmlns="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xmlns="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705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53F29798-D584-4792-9B62-3F5F5C36D6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76DF44-50C3-444E-9DDC-700D13A63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>
              <a:spcAft>
                <a:spcPts val="1000"/>
              </a:spcAft>
            </a:pPr>
            <a:r>
              <a:rPr lang="en-US" sz="2500" b="1" u="sng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Exercise-1.35</a:t>
            </a:r>
            <a:r>
              <a:rPr lang="en-US" sz="250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/>
            </a:r>
            <a:br>
              <a:rPr lang="en-US" sz="250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250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Use one the following coordinating conjunctions to fill each blank: </a:t>
            </a:r>
            <a:r>
              <a:rPr lang="en-US" sz="25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for </a:t>
            </a:r>
            <a:r>
              <a:rPr lang="en-US" sz="250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z="25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nor</a:t>
            </a:r>
            <a:r>
              <a:rPr lang="en-US" sz="250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z="25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or</a:t>
            </a:r>
            <a:r>
              <a:rPr lang="en-US" sz="250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z="25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so</a:t>
            </a:r>
            <a:r>
              <a:rPr lang="en-US" sz="250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z="25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yet</a:t>
            </a:r>
            <a:r>
              <a:rPr lang="en-US" sz="250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</a:t>
            </a:r>
            <a:br>
              <a:rPr lang="en-US" sz="250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25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858E028A-16F1-4456-BD46-7CAC045904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6093" y="1364566"/>
            <a:ext cx="8255818" cy="4931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2826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2BEB1A-5617-4886-83B1-15DE16D9B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F73200-6CCA-48A4-B6CC-7F22BDC6D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en-US" sz="2000" dirty="0"/>
              <a:t>35.If someone shouts "Wow!", they're probably feeling</a:t>
            </a:r>
          </a:p>
          <a:p>
            <a:r>
              <a:rPr lang="en-US" sz="2000" dirty="0"/>
              <a:t>A.	shock or anger</a:t>
            </a:r>
          </a:p>
          <a:p>
            <a:r>
              <a:rPr lang="en-US" sz="2000" dirty="0"/>
              <a:t>B.	surprise or excitement</a:t>
            </a:r>
          </a:p>
          <a:p>
            <a:endParaRPr lang="en-US" sz="2000" dirty="0"/>
          </a:p>
          <a:p>
            <a:r>
              <a:rPr lang="en-US" sz="2000" dirty="0"/>
              <a:t>36. A strong interjection is punctuated with a</a:t>
            </a:r>
          </a:p>
          <a:p>
            <a:r>
              <a:rPr lang="en-US" sz="2000" dirty="0"/>
              <a:t>A.	Exclamation point</a:t>
            </a:r>
          </a:p>
          <a:p>
            <a:r>
              <a:rPr lang="en-US" sz="2000" dirty="0"/>
              <a:t>B.	Comma</a:t>
            </a:r>
          </a:p>
          <a:p>
            <a:r>
              <a:rPr lang="en-US" sz="2000" dirty="0"/>
              <a:t>C.	Question mark</a:t>
            </a:r>
          </a:p>
          <a:p>
            <a:r>
              <a:rPr lang="en-US" sz="2000" dirty="0"/>
              <a:t>D.	Period</a:t>
            </a:r>
          </a:p>
          <a:p>
            <a:endParaRPr lang="en-US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xmlns="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xmlns="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1409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699E4C-A881-428A-AF7C-92A510662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487F532-5D7E-4A7E-A294-8EDD6AC3D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en-US" sz="2000" dirty="0"/>
              <a:t>37. Which of the following interjections is NOT an expression of surprise or wonder?</a:t>
            </a:r>
          </a:p>
          <a:p>
            <a:r>
              <a:rPr lang="en-US" sz="2000" dirty="0"/>
              <a:t>a. Gee!</a:t>
            </a:r>
          </a:p>
          <a:p>
            <a:r>
              <a:rPr lang="en-US" sz="2000" dirty="0"/>
              <a:t>b. Gosh!</a:t>
            </a:r>
          </a:p>
          <a:p>
            <a:r>
              <a:rPr lang="en-US" sz="2000" dirty="0"/>
              <a:t>c. Boo!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38. You are vegetarian and you are offered a dish of raw meat. What do you think?</a:t>
            </a:r>
          </a:p>
          <a:p>
            <a:r>
              <a:rPr lang="en-US" sz="2000" dirty="0"/>
              <a:t>a. Ugh!</a:t>
            </a:r>
          </a:p>
          <a:p>
            <a:r>
              <a:rPr lang="en-US" sz="2000" dirty="0"/>
              <a:t>b. Hurrah!</a:t>
            </a:r>
          </a:p>
          <a:p>
            <a:r>
              <a:rPr lang="en-US" sz="2000" dirty="0"/>
              <a:t>c. Yippee!</a:t>
            </a:r>
          </a:p>
          <a:p>
            <a:endParaRPr lang="en-US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xmlns="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xmlns="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6489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972F15-FF81-43B7-9829-A9D59DDC5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C5AF67-8142-485F-8258-ED31DF317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39. Which of the following interjections is NOT used when cheering for a team?</a:t>
            </a:r>
          </a:p>
          <a:p>
            <a:r>
              <a:rPr lang="en-US" dirty="0"/>
              <a:t>a. Rah!</a:t>
            </a:r>
          </a:p>
          <a:p>
            <a:r>
              <a:rPr lang="en-US" dirty="0"/>
              <a:t>b. Yay!</a:t>
            </a:r>
          </a:p>
          <a:p>
            <a:r>
              <a:rPr lang="en-US" dirty="0"/>
              <a:t>c. Yikes! </a:t>
            </a:r>
          </a:p>
          <a:p>
            <a:r>
              <a:rPr lang="en-US" dirty="0"/>
              <a:t>40. ____. I don't think that's a great idea."(expressing hesitation, doubt or disagreement)</a:t>
            </a:r>
          </a:p>
          <a:p>
            <a:r>
              <a:rPr lang="en-US" dirty="0"/>
              <a:t>A. Hey</a:t>
            </a:r>
          </a:p>
          <a:p>
            <a:r>
              <a:rPr lang="en-US" dirty="0"/>
              <a:t>B. Er</a:t>
            </a:r>
          </a:p>
          <a:p>
            <a:r>
              <a:rPr lang="en-US" dirty="0"/>
              <a:t>C. Hmm</a:t>
            </a:r>
          </a:p>
          <a:p>
            <a:endParaRPr lang="en-US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xmlns="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xmlns="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538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7085DB-75E4-47CA-A203-09924488D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A8052E-3186-4388-A56C-A10A830E4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54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Mixed Questions. </a:t>
            </a:r>
            <a:endParaRPr lang="en-US" sz="5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48354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F7F38E-9E11-4F27-8E73-73ADF4AED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Exercise-1.41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Decide whether each underlined word is a noun (N), pronoun (PN), verb (V), adjective (ADJ), adverb (ADVB), conjunction (C), preposition (P), or interjection (I). Then write its abbreviation on the line before the sentence</a:t>
            </a:r>
            <a:r>
              <a:rPr 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1AABCC-677E-4536-B7D3-9D77348AB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Slow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down.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I would like to go, </a:t>
            </a:r>
            <a:r>
              <a:rPr lang="en-US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but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have to help my sister.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Can you please drive more </a:t>
            </a:r>
            <a:r>
              <a:rPr lang="en-US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slowly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He is </a:t>
            </a:r>
            <a:r>
              <a:rPr lang="en-US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legislator.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The captain looked </a:t>
            </a:r>
            <a:r>
              <a:rPr lang="en-US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better route.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40461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FCADAF-6412-401D-BE29-639A4FE5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Decide whether each underlined word is a noun (N), pronoun (PN), verb (V), adjective (ADJ), adverb (ADVB), conjunction (C), preposition (P), or interjection (I). Then write its abbreviation on the line before the sentence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787441-F71F-4882-95C1-17AC65714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en-US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Wow !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we there already?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The pictures fell </a:t>
            </a:r>
            <a:r>
              <a:rPr lang="en-US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table.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I can certainly use your help </a:t>
            </a:r>
            <a:r>
              <a:rPr lang="en-US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during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ordeal.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This </a:t>
            </a:r>
            <a:r>
              <a:rPr lang="en-US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extravagant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home is overpriced even for today’s market.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Mom </a:t>
            </a:r>
            <a:r>
              <a:rPr lang="en-US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Dad just returned from Charlotte, North Carolina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3439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FA67CD3-AB4E-4A7A-BEB8-53C445D8C4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07CF545F-9C2E-4446-97CD-AD92990C2B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0E8FEA-9F10-4CF1-BB51-D25011352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xmlns="" id="{339C8D78-A644-462F-B674-F440635E53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Run">
            <a:extLst>
              <a:ext uri="{FF2B5EF4-FFF2-40B4-BE49-F238E27FC236}">
                <a16:creationId xmlns:a16="http://schemas.microsoft.com/office/drawing/2014/main" xmlns="" id="{2FB22643-F480-4671-ADB1-DE7A280348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848455-686D-4A83-A710-79353D352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US" sz="4000" b="1" u="sng" dirty="0">
                <a:solidFill>
                  <a:srgbClr val="000000"/>
                </a:solidFill>
              </a:rPr>
              <a:t>Exercise-1.42</a:t>
            </a:r>
          </a:p>
        </p:txBody>
      </p:sp>
    </p:spTree>
    <p:extLst>
      <p:ext uri="{BB962C8B-B14F-4D97-AF65-F5344CB8AC3E}">
        <p14:creationId xmlns:p14="http://schemas.microsoft.com/office/powerpoint/2010/main" val="247919254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91A14A05-63C6-4221-AFC3-4922210409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5071" y="643467"/>
            <a:ext cx="9881857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1441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157AC346-A880-443B-A94F-784309A67E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4983" y="643467"/>
            <a:ext cx="9122033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48246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A4BEF889-310F-4EC8-8A25-793589431B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2698" y="643467"/>
            <a:ext cx="9406603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90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53F29798-D584-4792-9B62-3F5F5C36D6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2FA28A-842C-45A1-BBB1-9E04CD7BF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700" b="1" u="sng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Exercise-1.36</a:t>
            </a:r>
            <a:br>
              <a:rPr lang="en-US" sz="1700" b="1" u="sng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170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/>
            </a:r>
            <a:br>
              <a:rPr lang="en-US" sz="170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17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Use one the following Subordinating conjunctions to fill each blank: although, because, since, unless, until, when.</a:t>
            </a:r>
            <a:r>
              <a:rPr lang="en-US" sz="170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/>
            </a:r>
            <a:br>
              <a:rPr lang="en-US" sz="170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17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8C9DBF56-13E1-42B0-A429-E3B3F1FC80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0672" y="1364566"/>
            <a:ext cx="8773388" cy="4931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86388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3AF8BA8A-7046-42D9-8167-D85F2CA116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4983" y="643467"/>
            <a:ext cx="9122033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12887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828D612E-955F-4E5D-8ABF-7C2F89E95C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6119" y="643467"/>
            <a:ext cx="10779761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88666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sz="7200" dirty="0">
                <a:solidFill>
                  <a:prstClr val="black"/>
                </a:solidFill>
                <a:latin typeface="Forte" pitchFamily="66" charset="0"/>
              </a:rPr>
              <a:t>Knowledge is of no value unless you put it into practice……..!</a:t>
            </a:r>
          </a:p>
          <a:p>
            <a:pPr marL="0" lvl="0" indent="0">
              <a:buNone/>
            </a:pPr>
            <a:r>
              <a:rPr lang="en-US" sz="7200">
                <a:solidFill>
                  <a:prstClr val="black"/>
                </a:solidFill>
                <a:latin typeface="Forte" pitchFamily="66" charset="0"/>
              </a:rPr>
              <a:t>      Thank you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75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FE77A7-E056-4FC7-AD23-86184C11A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8053"/>
            <a:ext cx="10515600" cy="1372636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Exercise-1.37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 correlative conjunctions comes in a pair of words. Use one of the following pairs to complete each sentence:</a:t>
            </a:r>
            <a:br>
              <a:rPr lang="en-US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either … or</a:t>
            </a:r>
            <a:r>
              <a:rPr lang="en-US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US" sz="2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neither … nor</a:t>
            </a:r>
            <a:r>
              <a:rPr lang="en-US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US" sz="2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both . . . and</a:t>
            </a:r>
            <a:r>
              <a:rPr lang="en-US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US" sz="2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only . . . also</a:t>
            </a:r>
            <a:r>
              <a:rPr lang="en-US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US" sz="2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only . . . but also </a:t>
            </a:r>
            <a:r>
              <a:rPr lang="en-US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US" sz="2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whether … or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964A6CD-99B5-4F21-AD9F-B16307942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"Could I come over at _____ three _____ four o'clock?" asked Joan.</a:t>
            </a:r>
          </a:p>
          <a:p>
            <a:r>
              <a:rPr lang="en-US" dirty="0"/>
              <a:t>2. The teacher refused to mark his work because his book was _____ torn _____ dirty.</a:t>
            </a:r>
          </a:p>
          <a:p>
            <a:r>
              <a:rPr lang="en-US" dirty="0"/>
              <a:t>3. I really need a holiday but _____ in Spain _____ France.</a:t>
            </a:r>
          </a:p>
          <a:p>
            <a:r>
              <a:rPr lang="en-US" dirty="0"/>
              <a:t>4. I'm going to fish tomorrow, _____ it rains _____ shines.</a:t>
            </a:r>
          </a:p>
          <a:p>
            <a:r>
              <a:rPr lang="en-US" dirty="0"/>
              <a:t>5. _____ did he borrow a lot of money from us, he _____ refused to pay back a single cent.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652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2712D1-7A17-4C25-BE23-26A44DC08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 correlative conjunctions comes in a pair of words. Use one of the following pairs to complete each sentence: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either … or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neither … nor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both . . . and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only . . . also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only . . . but also 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whether … or</a:t>
            </a: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373561-19F8-4FFF-BC28-EC4ADC82E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en-US" sz="2000" dirty="0"/>
              <a:t>6. The children at the </a:t>
            </a:r>
            <a:r>
              <a:rPr lang="en-US" sz="2000" dirty="0" err="1"/>
              <a:t>centre</a:t>
            </a:r>
            <a:r>
              <a:rPr lang="en-US" sz="2000" dirty="0"/>
              <a:t> can _____ hear _____ speak.</a:t>
            </a:r>
          </a:p>
          <a:p>
            <a:r>
              <a:rPr lang="en-US" sz="2000" dirty="0"/>
              <a:t>7. She employs a maid to do _____ the cooking _____ washing for her family.</a:t>
            </a:r>
          </a:p>
          <a:p>
            <a:r>
              <a:rPr lang="en-US" sz="2000" dirty="0"/>
              <a:t>8. We have enough spices for only one type of curry. We can cook _____ chicken curry _____ mutton curry.</a:t>
            </a:r>
          </a:p>
          <a:p>
            <a:r>
              <a:rPr lang="en-US" sz="2000" dirty="0"/>
              <a:t>9. The boy is really talented. He _____ knows how to play the piano _____ can also compose music.</a:t>
            </a:r>
          </a:p>
          <a:p>
            <a:r>
              <a:rPr lang="en-US" sz="2000" dirty="0"/>
              <a:t>10. I do not like him. He is _____ rude _____ selfish.</a:t>
            </a:r>
          </a:p>
          <a:p>
            <a:endParaRPr lang="en-US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xmlns="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xmlns="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56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E5AF26-EF8C-4696-9374-9AA879DE7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 u="sng"/>
              <a:t>Exercise-1.38</a:t>
            </a:r>
            <a:r>
              <a:rPr lang="en-US" sz="3600"/>
              <a:t/>
            </a:r>
            <a:br>
              <a:rPr lang="en-US" sz="3600"/>
            </a:b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813B79-4C90-41A6-AF06-B447A202B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en-US" sz="2000" b="1"/>
              <a:t>Use these coordinating and correlative conjunctions in your own sentences</a:t>
            </a:r>
            <a:r>
              <a:rPr lang="en-US" sz="2000"/>
              <a:t>: </a:t>
            </a:r>
          </a:p>
          <a:p>
            <a:r>
              <a:rPr lang="en-US" sz="2000"/>
              <a:t>1.  neither . . . nor: </a:t>
            </a:r>
          </a:p>
          <a:p>
            <a:r>
              <a:rPr lang="en-US" sz="2000"/>
              <a:t>2. but: </a:t>
            </a:r>
          </a:p>
          <a:p>
            <a:r>
              <a:rPr lang="en-US" sz="2000"/>
              <a:t>3. for: </a:t>
            </a:r>
          </a:p>
          <a:p>
            <a:r>
              <a:rPr lang="en-US" sz="2000"/>
              <a:t>4. or: </a:t>
            </a:r>
          </a:p>
          <a:p>
            <a:r>
              <a:rPr lang="en-US" sz="2000"/>
              <a:t>5. either . . . or:</a:t>
            </a:r>
          </a:p>
          <a:p>
            <a:endParaRPr lang="en-US" sz="20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xmlns="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xmlns="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144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xmlns="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146B12-E365-4051-97D0-859C91FD5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b="1" u="sng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Exercise:-1.39</a:t>
            </a:r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700" b="1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Fill in the blanks with correct Conjunction from the options given:</a:t>
            </a:r>
            <a:r>
              <a:rPr lang="en-US" sz="3700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/>
            </a:r>
            <a:br>
              <a:rPr lang="en-US" sz="3700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37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9610FE0-26EF-4CA3-851E-2E8BFBA7F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Fill in the blanks with correct Conjunction from the options given: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 .I'll have a look ___ I've finished this essay.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a.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although                            c. and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b. after                                   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d.but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2. James is quiet, ___ Leon is much louder, you’d never guess they were twins.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a.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whereas                 c. until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b.but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                          d. so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740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823</Words>
  <Application>Microsoft Office PowerPoint</Application>
  <PresentationFormat>Custom</PresentationFormat>
  <Paragraphs>119</Paragraphs>
  <Slides>52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Office Theme</vt:lpstr>
      <vt:lpstr>PART OF SPEECH-IV</vt:lpstr>
      <vt:lpstr>PowerPoint Presentation</vt:lpstr>
      <vt:lpstr>  Exercise-1.34 </vt:lpstr>
      <vt:lpstr>Exercise-1.35 Use one the following coordinating conjunctions to fill each blank: for ,nor,or,so,yet. </vt:lpstr>
      <vt:lpstr>Exercise-1.36  Use one the following Subordinating conjunctions to fill each blank: although, because, since, unless, until, when. </vt:lpstr>
      <vt:lpstr> Exercise-1.37 Each correlative conjunctions comes in a pair of words. Use one of the following pairs to complete each sentence: either … or, neither … nor, both . . . and, not only . . . also, not only . . . but also , whether … or </vt:lpstr>
      <vt:lpstr>Each correlative conjunctions comes in a pair of words. Use one of the following pairs to complete each sentence: either … or, neither … nor, both . . . and, not only . . . also, not only . . . but also , whether … or</vt:lpstr>
      <vt:lpstr>Exercise-1.38 </vt:lpstr>
      <vt:lpstr>Exercise:-1.39 Fill in the blanks with correct Conjunction from the options given: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Exercise-1.40 Find the appropriate option for the given expressions 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Exercise-1.41 Decide whether each underlined word is a noun (N), pronoun (PN), verb (V), adjective (ADJ), adverb (ADVB), conjunction (C), preposition (P), or interjection (I). Then write its abbreviation on the line before the sentence </vt:lpstr>
      <vt:lpstr>Decide whether each underlined word is a noun (N), pronoun (PN), verb (V), adjective (ADJ), adverb (ADVB), conjunction (C), preposition (P), or interjection (I). Then write its abbreviation on the line before the sentence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OF SPEECH-II</dc:title>
  <dc:creator>Akash Pundir</dc:creator>
  <cp:lastModifiedBy>DELL</cp:lastModifiedBy>
  <cp:revision>4</cp:revision>
  <dcterms:created xsi:type="dcterms:W3CDTF">2020-12-28T17:25:31Z</dcterms:created>
  <dcterms:modified xsi:type="dcterms:W3CDTF">2020-12-29T13:00:51Z</dcterms:modified>
</cp:coreProperties>
</file>